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8" r:id="rId3"/>
    <p:sldId id="267" r:id="rId4"/>
    <p:sldId id="269" r:id="rId5"/>
    <p:sldId id="295" r:id="rId6"/>
    <p:sldId id="296" r:id="rId7"/>
    <p:sldId id="297" r:id="rId8"/>
    <p:sldId id="273" r:id="rId9"/>
    <p:sldId id="292" r:id="rId10"/>
    <p:sldId id="286" r:id="rId11"/>
    <p:sldId id="299" r:id="rId12"/>
    <p:sldId id="290" r:id="rId13"/>
    <p:sldId id="298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AF"/>
    <a:srgbClr val="A6C2E0"/>
    <a:srgbClr val="E6B5AE"/>
    <a:srgbClr val="C6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501" autoAdjust="0"/>
  </p:normalViewPr>
  <p:slideViewPr>
    <p:cSldViewPr>
      <p:cViewPr varScale="1">
        <p:scale>
          <a:sx n="68" d="100"/>
          <a:sy n="68" d="100"/>
        </p:scale>
        <p:origin x="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F577-F679-43E0-B69B-C68AD8325C0D}" type="datetimeFigureOut">
              <a:rPr lang="nb-NO" smtClean="0"/>
              <a:t>25.04.2017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03A9-DC51-4B5A-A2E9-E13D876D9E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56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8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Forside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1465263"/>
            <a:ext cx="9177230" cy="53927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6090334"/>
            <a:ext cx="9177230" cy="783566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25.04.2017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Apalløkka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tavl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425600"/>
            <a:ext cx="9160214" cy="5448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21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25.04.2017</a:t>
            </a:fld>
            <a:endParaRPr lang="nb-NO" dirty="0"/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Apalløkka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78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rolig2c_ba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288613"/>
            <a:ext cx="9138864" cy="54356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25.04.2017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Apalløkka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298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Forside GK/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c_ungd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699"/>
            <a:ext cx="9144000" cy="54386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25.04.2017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Apalløkka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0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Rolig1_bokstavbakgrun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6" y="1409699"/>
            <a:ext cx="9160216" cy="54483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25.04.2017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Apalløkka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6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_regnebakgrunn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1"/>
          <a:stretch/>
        </p:blipFill>
        <p:spPr>
          <a:xfrm>
            <a:off x="1406525" y="1400175"/>
            <a:ext cx="7737475" cy="5446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25.04.2017</a:t>
            </a:fld>
            <a:endParaRPr lang="nb-NO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Apalløkka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28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25.04.2017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77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" y="0"/>
            <a:ext cx="9138614" cy="6769100"/>
          </a:xfrm>
          <a:prstGeom prst="rect">
            <a:avLst/>
          </a:prstGeom>
          <a:solidFill>
            <a:srgbClr val="0077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25.04.2017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498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1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1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372" y="221208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A2A-EA9E-4009-BB29-E98453A213B6}" type="datetimeFigureOut">
              <a:rPr lang="nb-NO" smtClean="0"/>
              <a:t>25.04.2017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rvoll.osloskolen.no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23" y="1598693"/>
            <a:ext cx="6963361" cy="4422595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>
            <a:off x="1763688" y="476672"/>
            <a:ext cx="74397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3600" b="1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  <a:t>Velkommen til Apalløkka</a:t>
            </a:r>
            <a:endParaRPr lang="nb-NO" sz="36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35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80920" cy="1080120"/>
          </a:xfrm>
        </p:spPr>
        <p:txBody>
          <a:bodyPr/>
          <a:lstStyle/>
          <a:p>
            <a:pPr lvl="0" algn="l"/>
            <a:r>
              <a:rPr lang="nb-NO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Valgfag: Apalløkka tilbyr (foreløpig) </a:t>
            </a:r>
            <a:r>
              <a:rPr lang="nb-NO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536504"/>
          </a:xfrm>
        </p:spPr>
        <p:txBody>
          <a:bodyPr>
            <a:normAutofit/>
          </a:bodyPr>
          <a:lstStyle/>
          <a:p>
            <a:r>
              <a:rPr lang="nb-NO" sz="2400" u="sng" dirty="0" smtClean="0">
                <a:solidFill>
                  <a:srgbClr val="7030A0"/>
                </a:solidFill>
              </a:rPr>
              <a:t>Sal og scene – </a:t>
            </a:r>
            <a:r>
              <a:rPr lang="nb-NO" sz="2400" dirty="0">
                <a:solidFill>
                  <a:srgbClr val="7030A0"/>
                </a:solidFill>
              </a:rPr>
              <a:t> </a:t>
            </a:r>
            <a:r>
              <a:rPr lang="nb-NO" sz="2400" dirty="0" smtClean="0"/>
              <a:t>fokus på de ulike </a:t>
            </a:r>
            <a:r>
              <a:rPr lang="nb-NO" sz="2400" dirty="0"/>
              <a:t>fasene i et produksjonsarbeid. Dette innebærer samarbeid om planlegging, forberedelser og gjennomføring, både bak og på scenen.</a:t>
            </a:r>
            <a:endParaRPr lang="nb-NO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b-NO" sz="2400" u="sng" dirty="0" smtClean="0">
                <a:solidFill>
                  <a:schemeClr val="accent6">
                    <a:lumMod val="75000"/>
                  </a:schemeClr>
                </a:solidFill>
              </a:rPr>
              <a:t>Medier og informasjon </a:t>
            </a:r>
            <a:r>
              <a:rPr lang="nb-NO" sz="2400" dirty="0" smtClean="0"/>
              <a:t>- planlegge </a:t>
            </a:r>
            <a:r>
              <a:rPr lang="nb-NO" sz="2400" dirty="0"/>
              <a:t>og produsere en nettbasert publikasjon der prosessen fra ide til ferdig produkt er ivaretatt</a:t>
            </a:r>
            <a:r>
              <a:rPr lang="nb-NO" sz="2400" dirty="0" smtClean="0"/>
              <a:t>.</a:t>
            </a:r>
          </a:p>
          <a:p>
            <a:r>
              <a:rPr lang="nb-NO" sz="2400" u="sng" dirty="0" smtClean="0">
                <a:solidFill>
                  <a:srgbClr val="00B050"/>
                </a:solidFill>
              </a:rPr>
              <a:t>Teknologi i praksis </a:t>
            </a:r>
            <a:r>
              <a:rPr lang="nb-NO" sz="2400" dirty="0" smtClean="0"/>
              <a:t>- </a:t>
            </a:r>
            <a:r>
              <a:rPr lang="nn-NO" sz="2400" dirty="0" smtClean="0"/>
              <a:t>planlegge</a:t>
            </a:r>
            <a:r>
              <a:rPr lang="nn-NO" sz="2400" dirty="0"/>
              <a:t>, konstruere og framstille </a:t>
            </a:r>
            <a:r>
              <a:rPr lang="nn-NO" sz="2400" dirty="0" smtClean="0"/>
              <a:t>gjenstander </a:t>
            </a:r>
            <a:r>
              <a:rPr lang="nn-NO" sz="2400" dirty="0"/>
              <a:t>og produkt med varierte materiale og teknologiske </a:t>
            </a:r>
            <a:r>
              <a:rPr lang="nn-NO" sz="2400" dirty="0" smtClean="0"/>
              <a:t>løsninger.</a:t>
            </a:r>
          </a:p>
          <a:p>
            <a:r>
              <a:rPr lang="nn-NO" sz="2400" u="sng" dirty="0" smtClean="0">
                <a:solidFill>
                  <a:srgbClr val="FF0000"/>
                </a:solidFill>
              </a:rPr>
              <a:t>Fysisk aktivitet og helse </a:t>
            </a:r>
            <a:r>
              <a:rPr lang="nn-NO" sz="2400" dirty="0" smtClean="0"/>
              <a:t>-</a:t>
            </a:r>
            <a:r>
              <a:rPr lang="nb-NO" sz="2400" dirty="0" smtClean="0"/>
              <a:t> </a:t>
            </a:r>
            <a:r>
              <a:rPr lang="nb-NO" sz="2400" dirty="0"/>
              <a:t>fokus på bevegelsesglede, mestring, nysgjerrighet og </a:t>
            </a:r>
            <a:r>
              <a:rPr lang="nb-NO" sz="2400" dirty="0" smtClean="0"/>
              <a:t>samarbeid, og </a:t>
            </a:r>
            <a:r>
              <a:rPr lang="nb-NO" sz="2400" dirty="0"/>
              <a:t>å utvikle </a:t>
            </a:r>
            <a:r>
              <a:rPr lang="nb-NO" sz="2400" dirty="0" smtClean="0"/>
              <a:t>sunne </a:t>
            </a:r>
            <a:r>
              <a:rPr lang="nb-NO" sz="2400" dirty="0"/>
              <a:t>matvaner. </a:t>
            </a: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5052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b-NO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Språklig fordypning: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Tysk</a:t>
            </a:r>
          </a:p>
          <a:p>
            <a:r>
              <a:rPr lang="nb-NO" dirty="0" smtClean="0"/>
              <a:t>Fransk</a:t>
            </a:r>
          </a:p>
          <a:p>
            <a:r>
              <a:rPr lang="nb-NO" dirty="0" smtClean="0"/>
              <a:t>Spansk</a:t>
            </a:r>
          </a:p>
          <a:p>
            <a:r>
              <a:rPr lang="nb-NO" dirty="0" smtClean="0"/>
              <a:t>Engelsk fordypning</a:t>
            </a:r>
          </a:p>
          <a:p>
            <a:r>
              <a:rPr lang="nb-NO" dirty="0" smtClean="0"/>
              <a:t>Norsk fordypning</a:t>
            </a:r>
          </a:p>
          <a:p>
            <a:r>
              <a:rPr lang="nb-NO" dirty="0"/>
              <a:t>M</a:t>
            </a:r>
            <a:r>
              <a:rPr lang="nb-NO" dirty="0" smtClean="0"/>
              <a:t>atematikk fordypning</a:t>
            </a:r>
          </a:p>
          <a:p>
            <a:r>
              <a:rPr lang="nb-NO" sz="2000" i="1" dirty="0" smtClean="0"/>
              <a:t>Maks 5 av disse</a:t>
            </a:r>
          </a:p>
        </p:txBody>
      </p:sp>
    </p:spTree>
    <p:extLst>
      <p:ext uri="{BB962C8B-B14F-4D97-AF65-F5344CB8AC3E}">
        <p14:creationId xmlns:p14="http://schemas.microsoft.com/office/powerpoint/2010/main" val="80134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3080" y="404664"/>
            <a:ext cx="8280920" cy="1080120"/>
          </a:xfrm>
        </p:spPr>
        <p:txBody>
          <a:bodyPr/>
          <a:lstStyle/>
          <a:p>
            <a:pPr algn="l" eaLnBrk="0" hangingPunct="0">
              <a:defRPr/>
            </a:pPr>
            <a:r>
              <a:rPr lang="nb-NO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Utdrag fra forventningsplakaten</a:t>
            </a:r>
            <a:endParaRPr lang="nb-NO" kern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080" y="1268760"/>
            <a:ext cx="71653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248472"/>
          </a:xfrm>
        </p:spPr>
        <p:txBody>
          <a:bodyPr/>
          <a:lstStyle/>
          <a:p>
            <a:pPr marL="0" lvl="0" indent="0" algn="ctr">
              <a:buNone/>
            </a:pPr>
            <a:r>
              <a:rPr lang="nb-NO" sz="6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Vi vil gjøre alt vi kan for at ditt barn skal lykkes faglig og sosialt!</a:t>
            </a:r>
            <a:endParaRPr lang="nb-NO" sz="6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19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80920" cy="1080120"/>
          </a:xfrm>
        </p:spPr>
        <p:txBody>
          <a:bodyPr/>
          <a:lstStyle/>
          <a:p>
            <a:r>
              <a:rPr lang="nb-NO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Skolens satsingsområder</a:t>
            </a:r>
            <a:endParaRPr lang="nb-NO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248472"/>
          </a:xfrm>
        </p:spPr>
        <p:txBody>
          <a:bodyPr>
            <a:normAutofit/>
          </a:bodyPr>
          <a:lstStyle/>
          <a:p>
            <a:r>
              <a:rPr lang="nb-NO" sz="2800" dirty="0">
                <a:latin typeface="Calibri" pitchFamily="34" charset="0"/>
              </a:rPr>
              <a:t>Læring med fokus på grunnleggende ferdigheter</a:t>
            </a:r>
          </a:p>
          <a:p>
            <a:pPr lvl="1"/>
            <a:r>
              <a:rPr lang="nb-NO" sz="2400" dirty="0">
                <a:latin typeface="Calibri" pitchFamily="34" charset="0"/>
              </a:rPr>
              <a:t>skriving, lesing og regning </a:t>
            </a:r>
          </a:p>
          <a:p>
            <a:r>
              <a:rPr lang="nb-NO" sz="2800" dirty="0">
                <a:latin typeface="Calibri" pitchFamily="34" charset="0"/>
              </a:rPr>
              <a:t>Vurdering og tilbakemelding</a:t>
            </a:r>
          </a:p>
          <a:p>
            <a:pPr lvl="1"/>
            <a:r>
              <a:rPr lang="nb-NO" sz="2400" dirty="0">
                <a:latin typeface="Calibri" panose="020F0502020204030204" pitchFamily="34" charset="0"/>
              </a:rPr>
              <a:t>God tilbakemeldingskultur der man fokuserer på hva elevene kan og hva elevene skal gjøre for å utvikle seg</a:t>
            </a:r>
          </a:p>
          <a:p>
            <a:pPr lvl="1"/>
            <a:r>
              <a:rPr lang="nb-NO" sz="2400" dirty="0">
                <a:latin typeface="Calibri" panose="020F0502020204030204" pitchFamily="34" charset="0"/>
              </a:rPr>
              <a:t>Planlegge og gjennomføre undervisning ut fra resultater fra kartlegginger og prøver</a:t>
            </a:r>
          </a:p>
          <a:p>
            <a:r>
              <a:rPr lang="nb-NO" sz="2800" dirty="0">
                <a:latin typeface="Calibri" pitchFamily="34" charset="0"/>
              </a:rPr>
              <a:t>Elevene psykososiale læringsmiljø – god klasseledelse</a:t>
            </a:r>
          </a:p>
          <a:p>
            <a:r>
              <a:rPr lang="nb-NO" sz="2800" dirty="0">
                <a:latin typeface="Calibri" pitchFamily="34" charset="0"/>
              </a:rPr>
              <a:t>"Å gjøre hverandre gode"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39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108520" y="476672"/>
            <a:ext cx="8928992" cy="1080120"/>
          </a:xfrm>
        </p:spPr>
        <p:txBody>
          <a:bodyPr/>
          <a:lstStyle/>
          <a:p>
            <a:pPr lvl="0" eaLnBrk="0" hangingPunct="0">
              <a:defRPr/>
            </a:pPr>
            <a:r>
              <a:rPr lang="nb-NO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Dette gir læringsutbytte</a:t>
            </a:r>
            <a:endParaRPr lang="nb-NO" kern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320480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/>
              <a:t>Ro, orden, respekt, klasseledelse</a:t>
            </a:r>
          </a:p>
          <a:p>
            <a:r>
              <a:rPr lang="nb-NO" sz="2400" dirty="0"/>
              <a:t>God relasjon lærer-elev</a:t>
            </a:r>
          </a:p>
          <a:p>
            <a:r>
              <a:rPr lang="nb-NO" sz="2400" dirty="0"/>
              <a:t>Godt hjem-skolesamarbeid</a:t>
            </a:r>
          </a:p>
          <a:p>
            <a:pPr lvl="1"/>
            <a:r>
              <a:rPr lang="nb-NO" sz="2400" dirty="0"/>
              <a:t>Engasjerte, motiverende og interesserte foresatte</a:t>
            </a:r>
          </a:p>
          <a:p>
            <a:pPr lvl="1"/>
            <a:r>
              <a:rPr lang="nb-NO" sz="2400" dirty="0"/>
              <a:t>Positiv holdning til skolen</a:t>
            </a:r>
          </a:p>
          <a:p>
            <a:pPr lvl="1"/>
            <a:r>
              <a:rPr lang="nb-NO" sz="2400" dirty="0"/>
              <a:t>Nettverk mellom </a:t>
            </a:r>
            <a:r>
              <a:rPr lang="nb-NO" sz="2400" dirty="0" smtClean="0"/>
              <a:t>foreldre – "voksne skaper </a:t>
            </a:r>
            <a:r>
              <a:rPr lang="nb-NO" sz="2400" dirty="0"/>
              <a:t>vennskap" </a:t>
            </a:r>
            <a:endParaRPr lang="nb-NO" sz="2400" dirty="0" smtClean="0"/>
          </a:p>
          <a:p>
            <a:pPr lvl="1"/>
            <a:r>
              <a:rPr lang="nb-NO" sz="2400" dirty="0" smtClean="0"/>
              <a:t>Vennskap </a:t>
            </a:r>
            <a:r>
              <a:rPr lang="nb-NO" sz="2400" dirty="0"/>
              <a:t>motvirker mobbing, og voksne er viktige rollemodeller og tilretteleggere for vennskap</a:t>
            </a:r>
            <a:r>
              <a:rPr lang="nb-NO" sz="2400" dirty="0" smtClean="0"/>
              <a:t>.</a:t>
            </a:r>
            <a:endParaRPr lang="nb-NO" sz="2400" dirty="0"/>
          </a:p>
          <a:p>
            <a:r>
              <a:rPr lang="nb-NO" sz="2400" dirty="0"/>
              <a:t>Metoder og undervisning</a:t>
            </a:r>
          </a:p>
          <a:p>
            <a:r>
              <a:rPr lang="nb-NO" sz="2400" dirty="0"/>
              <a:t>Faglig gode lærere som er gode til å formidle</a:t>
            </a:r>
          </a:p>
          <a:p>
            <a:r>
              <a:rPr lang="nb-NO" sz="2400" dirty="0"/>
              <a:t>Tilstedeværelse (190 skoledager, 175 fridager)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77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488832" cy="1080120"/>
          </a:xfrm>
        </p:spPr>
        <p:txBody>
          <a:bodyPr/>
          <a:lstStyle/>
          <a:p>
            <a:pPr lvl="0" algn="l" eaLnBrk="0" hangingPunct="0">
              <a:defRPr/>
            </a:pPr>
            <a:r>
              <a:rPr lang="nb-NO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Kommunikasjon</a:t>
            </a:r>
            <a:endParaRPr lang="nb-NO" kern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1044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nb-NO" sz="2800" b="1" dirty="0"/>
              <a:t>Mest mulig info til foresatte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nb-NO" sz="2800" b="1" dirty="0"/>
              <a:t> - </a:t>
            </a:r>
            <a:r>
              <a:rPr lang="nb-NO" sz="2400" b="1" dirty="0"/>
              <a:t>deltakelse og involvering</a:t>
            </a:r>
            <a:endParaRPr lang="nb-NO" sz="28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2400" dirty="0" smtClean="0">
                <a:hlinkClick r:id="rId2"/>
              </a:rPr>
              <a:t>Hjemmesiden</a:t>
            </a:r>
            <a:endParaRPr lang="nb-NO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2400" dirty="0" err="1" smtClean="0"/>
              <a:t>Facebook</a:t>
            </a:r>
            <a:r>
              <a:rPr lang="nb-NO" sz="2400" dirty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2400" dirty="0"/>
              <a:t>Foreldremøter </a:t>
            </a:r>
            <a:endParaRPr lang="nb-NO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2400" dirty="0" smtClean="0"/>
              <a:t>SMS</a:t>
            </a:r>
            <a:endParaRPr lang="nb-NO" sz="2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2400" dirty="0" err="1" smtClean="0"/>
              <a:t>Its</a:t>
            </a:r>
            <a:r>
              <a:rPr lang="nb-NO" sz="2400" dirty="0" smtClean="0"/>
              <a:t> </a:t>
            </a:r>
            <a:r>
              <a:rPr lang="nb-NO" sz="2400" dirty="0" err="1" smtClean="0"/>
              <a:t>learning</a:t>
            </a:r>
            <a:r>
              <a:rPr lang="nb-NO" sz="2400" dirty="0" smtClean="0"/>
              <a:t> og mail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2400" dirty="0" smtClean="0"/>
              <a:t>Utviklingssamtaler </a:t>
            </a:r>
            <a:r>
              <a:rPr lang="nb-NO" sz="2400" dirty="0"/>
              <a:t>to ganger per år eller oftere, første innen 1. november.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2400" dirty="0"/>
              <a:t>Klassens </a:t>
            </a:r>
            <a:r>
              <a:rPr lang="nb-NO" sz="2400" dirty="0" smtClean="0"/>
              <a:t>ukeplaner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0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80920" cy="792087"/>
          </a:xfrm>
        </p:spPr>
        <p:txBody>
          <a:bodyPr/>
          <a:lstStyle/>
          <a:p>
            <a:r>
              <a:rPr lang="nb-NO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Tidsplan for overgang 2017/2018</a:t>
            </a:r>
            <a:endParaRPr lang="nb-NO" dirty="0"/>
          </a:p>
        </p:txBody>
      </p:sp>
      <p:graphicFrame>
        <p:nvGraphicFramePr>
          <p:cNvPr id="4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230437"/>
              </p:ext>
            </p:extLst>
          </p:nvPr>
        </p:nvGraphicFramePr>
        <p:xfrm>
          <a:off x="539552" y="1052738"/>
          <a:ext cx="8173625" cy="4752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384"/>
                <a:gridCol w="2908016"/>
                <a:gridCol w="1800200"/>
                <a:gridCol w="2773025"/>
              </a:tblGrid>
              <a:tr h="440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Måned: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Innhold: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Sted: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Ansvar/hvem utfører: 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440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28.02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Overgangsmøte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/ klassegjennomgang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Ledelsen 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645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Foreldremøter </a:t>
                      </a:r>
                      <a:endParaRPr lang="nb-NO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Rødtvet og Ammerud</a:t>
                      </a:r>
                      <a:endParaRPr lang="nb-NO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Ledelsen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Rødtvet og Ammerud inviterer 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645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Enkeltvedtak om skoleplass sendes ut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Ledelse 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645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Våren 2017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Tverrfaglige møter</a:t>
                      </a: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Rødtvet og Ammerud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Rødtvet og Ammerud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645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28.03 / 04.04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Samarbeidsmøte om forventinger – lærerne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møtes</a:t>
                      </a:r>
                      <a:endParaRPr lang="nb-NO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Ledelsen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Apalløkka, Rødtvet og Ammerud</a:t>
                      </a:r>
                      <a:endParaRPr lang="nb-NO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645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Infomøte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Rødtvet og Ammerud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Ledelsen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Apalløkka og elevrådet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645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Enkeltvedtak om skoleplass sendes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 til eksterne søkere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Apalløkka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Ledelse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61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80920" cy="792087"/>
          </a:xfrm>
        </p:spPr>
        <p:txBody>
          <a:bodyPr/>
          <a:lstStyle/>
          <a:p>
            <a:r>
              <a:rPr lang="nb-NO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Tidsplan for overgang 2017/2018</a:t>
            </a:r>
            <a:endParaRPr lang="nb-NO" dirty="0"/>
          </a:p>
        </p:txBody>
      </p:sp>
      <p:graphicFrame>
        <p:nvGraphicFramePr>
          <p:cNvPr id="4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975023"/>
              </p:ext>
            </p:extLst>
          </p:nvPr>
        </p:nvGraphicFramePr>
        <p:xfrm>
          <a:off x="539552" y="1052738"/>
          <a:ext cx="8173625" cy="4810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384"/>
                <a:gridCol w="2764000"/>
                <a:gridCol w="1944216"/>
                <a:gridCol w="2773025"/>
              </a:tblGrid>
              <a:tr h="33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Måned: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Innhold: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Sted: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Ansvar/hvem utfører: 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561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10.05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Frist valg av språklig fordypning og valgfag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Digitalt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Elever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Rødtvet og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Ammerud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52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Spørretime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Rødtvet og Ammerud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Elevrådsrepresentanter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sosiallærer og miljølærer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52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Planlegging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"Åpen dag" </a:t>
                      </a: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på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Kontaktlærere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Apalløkka, Rødtvet og Ammerud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52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Overgangsprøve lesing og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regning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Rødtvet og Ammerud</a:t>
                      </a:r>
                      <a:endParaRPr lang="nb-NO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Lærere </a:t>
                      </a:r>
                      <a:endParaRPr lang="nb-NO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52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Åpen dag </a:t>
                      </a: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på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Kontaktlærere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Rødtvet og Ammerud</a:t>
                      </a:r>
                      <a:endParaRPr lang="nb-NO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ledelsen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52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Innsending av resultater overgangsprøven til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Møte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på 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Faglærere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Rødtvet og Ammerud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Ledelsen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ved Rødtvet, Ammerud og Apalløkka</a:t>
                      </a:r>
                      <a:endParaRPr lang="nb-NO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52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Sammensetting nye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klasser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Sosiallærer og ledelse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Rødtvet, Ammerud og 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  <a:tr h="52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32/33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Offentliggjøring av klasse, valgfag og språk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samt oppslag</a:t>
                      </a:r>
                      <a:r>
                        <a:rPr lang="nb-NO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på 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Ledelse </a:t>
                      </a:r>
                      <a:r>
                        <a:rPr lang="nb-NO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Apalløkka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150" marR="181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91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8280920" cy="1080120"/>
          </a:xfrm>
        </p:spPr>
        <p:txBody>
          <a:bodyPr/>
          <a:lstStyle/>
          <a:p>
            <a:pPr lvl="0" algn="l"/>
            <a:r>
              <a:rPr lang="nb-NO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Opplæringslovas § </a:t>
            </a:r>
            <a:r>
              <a:rPr lang="nb-NO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9a</a:t>
            </a:r>
            <a:r>
              <a:rPr lang="nb-NO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320480"/>
          </a:xfrm>
        </p:spPr>
        <p:txBody>
          <a:bodyPr>
            <a:normAutofit fontScale="85000" lnSpcReduction="10000"/>
          </a:bodyPr>
          <a:lstStyle/>
          <a:p>
            <a:r>
              <a:rPr lang="nn-NO" dirty="0"/>
              <a:t>Alle elevar i </a:t>
            </a:r>
            <a:r>
              <a:rPr lang="nn-NO" dirty="0" smtClean="0"/>
              <a:t>skolen </a:t>
            </a:r>
            <a:r>
              <a:rPr lang="nn-NO" dirty="0"/>
              <a:t>har rett til eit godt fysisk og </a:t>
            </a:r>
            <a:r>
              <a:rPr lang="nn-NO" dirty="0" err="1"/>
              <a:t>psykososialt</a:t>
            </a:r>
            <a:r>
              <a:rPr lang="nn-NO" dirty="0"/>
              <a:t> miljø som </a:t>
            </a:r>
            <a:r>
              <a:rPr lang="nn-NO" dirty="0" smtClean="0"/>
              <a:t>fremmer </a:t>
            </a:r>
            <a:r>
              <a:rPr lang="nn-NO" dirty="0"/>
              <a:t>helse, trivsel og læring</a:t>
            </a:r>
            <a:r>
              <a:rPr lang="nn-NO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Apalløkka </a:t>
            </a:r>
            <a:r>
              <a:rPr lang="nb-NO" dirty="0"/>
              <a:t>skoles definisjon på krenkende atferd:</a:t>
            </a:r>
          </a:p>
          <a:p>
            <a:pPr marL="0" indent="0">
              <a:buNone/>
            </a:pPr>
            <a:endParaRPr lang="nb-NO" dirty="0"/>
          </a:p>
          <a:p>
            <a:pPr marL="669698" indent="0">
              <a:buNone/>
            </a:pPr>
            <a:r>
              <a:rPr lang="nb-NO" i="1" dirty="0"/>
              <a:t>"Ord eller handlinger begått av barn eller voksne, som oppleves som negative eller sårende av andre. Krenkende adferd er uavhengig av intensjonen bak."</a:t>
            </a:r>
          </a:p>
          <a:p>
            <a:endParaRPr lang="nb-NO" i="1" dirty="0"/>
          </a:p>
          <a:p>
            <a:r>
              <a:rPr lang="nb-NO" dirty="0"/>
              <a:t>Egen rutine beskriver handlingsgang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38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gjør vi for å skape et godt psykososialt læringsmiljø?</a:t>
            </a:r>
            <a:endParaRPr lang="nb-NO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060848"/>
            <a:ext cx="8280920" cy="3600400"/>
          </a:xfrm>
        </p:spPr>
        <p:txBody>
          <a:bodyPr/>
          <a:lstStyle/>
          <a:p>
            <a:r>
              <a:rPr lang="nb-NO" sz="2000" dirty="0" smtClean="0"/>
              <a:t>Vi er ambisiøse på elevenes vegne</a:t>
            </a:r>
          </a:p>
          <a:p>
            <a:r>
              <a:rPr lang="nb-NO" sz="2000" dirty="0" smtClean="0"/>
              <a:t>Miljøtime</a:t>
            </a:r>
          </a:p>
          <a:p>
            <a:r>
              <a:rPr lang="nb-NO" sz="2000" dirty="0" smtClean="0"/>
              <a:t>Kvalitet i hver undervisningstime</a:t>
            </a:r>
          </a:p>
          <a:p>
            <a:r>
              <a:rPr lang="nb-NO" sz="2000" dirty="0" smtClean="0"/>
              <a:t>Elevsamtaler</a:t>
            </a:r>
          </a:p>
          <a:p>
            <a:r>
              <a:rPr lang="nb-NO" sz="2000" dirty="0" smtClean="0"/>
              <a:t>Gruppesamtaler</a:t>
            </a:r>
          </a:p>
          <a:p>
            <a:r>
              <a:rPr lang="nb-NO" sz="2000" dirty="0" smtClean="0"/>
              <a:t>Læringsmiljøteam med sosiallærer og miljølærer i "spissen"</a:t>
            </a:r>
          </a:p>
          <a:p>
            <a:r>
              <a:rPr lang="nb-NO" sz="2000" dirty="0"/>
              <a:t>Møter ungdommene deres i døra hver dag</a:t>
            </a:r>
          </a:p>
          <a:p>
            <a:r>
              <a:rPr lang="nb-NO" sz="2000" dirty="0" smtClean="0"/>
              <a:t>Miljøfremmende aktiviteter i storefri</a:t>
            </a:r>
          </a:p>
          <a:p>
            <a:r>
              <a:rPr lang="nb-NO" sz="2000" dirty="0" smtClean="0"/>
              <a:t>En "spesialdesignet" </a:t>
            </a:r>
            <a:r>
              <a:rPr lang="nb-NO" sz="2000" dirty="0" err="1" smtClean="0"/>
              <a:t>oppstartsuke</a:t>
            </a:r>
            <a:r>
              <a:rPr lang="nb-NO" sz="2000" dirty="0" smtClean="0"/>
              <a:t> med fokus på å bli kjent</a:t>
            </a:r>
          </a:p>
          <a:p>
            <a:endParaRPr lang="nb-NO" sz="2000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5749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b-NO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Valgfag</a:t>
            </a:r>
            <a:r>
              <a:rPr lang="nb-NO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Formål</a:t>
            </a:r>
          </a:p>
          <a:p>
            <a:pPr>
              <a:buFontTx/>
              <a:buChar char="-"/>
            </a:pPr>
            <a:r>
              <a:rPr lang="nb-NO" dirty="0"/>
              <a:t>Valgfagene </a:t>
            </a:r>
            <a:r>
              <a:rPr lang="nb-NO" dirty="0" smtClean="0"/>
              <a:t>skal styrke </a:t>
            </a:r>
            <a:r>
              <a:rPr lang="nb-NO" dirty="0"/>
              <a:t>lysten til å lære og </a:t>
            </a:r>
            <a:r>
              <a:rPr lang="nb-NO" dirty="0" smtClean="0"/>
              <a:t>oppleve </a:t>
            </a:r>
            <a:r>
              <a:rPr lang="nb-NO" dirty="0"/>
              <a:t>mestring gjennom praktisk og variert arbeid. 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Valgfagene </a:t>
            </a:r>
            <a:r>
              <a:rPr lang="nb-NO" dirty="0"/>
              <a:t>er tverrfaglige og skal bidra til helhet og sammenheng i opplæringen.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379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ppmal_Osloskolen</Template>
  <TotalTime>353</TotalTime>
  <Words>654</Words>
  <Application>Microsoft Office PowerPoint</Application>
  <PresentationFormat>Skjermfremvisning (4:3)</PresentationFormat>
  <Paragraphs>142</Paragraphs>
  <Slides>13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Times</vt:lpstr>
      <vt:lpstr>Times New Roman</vt:lpstr>
      <vt:lpstr>Office-tema</vt:lpstr>
      <vt:lpstr>PowerPoint-presentasjon</vt:lpstr>
      <vt:lpstr>Skolens satsingsområder</vt:lpstr>
      <vt:lpstr>Dette gir læringsutbytte</vt:lpstr>
      <vt:lpstr>Kommunikasjon</vt:lpstr>
      <vt:lpstr>Tidsplan for overgang 2017/2018</vt:lpstr>
      <vt:lpstr>Tidsplan for overgang 2017/2018</vt:lpstr>
      <vt:lpstr>Opplæringslovas § 9a </vt:lpstr>
      <vt:lpstr>Hva gjør vi for å skape et godt psykososialt læringsmiljø?</vt:lpstr>
      <vt:lpstr>Valgfag:</vt:lpstr>
      <vt:lpstr>Valgfag: Apalløkka tilbyr (foreløpig)  </vt:lpstr>
      <vt:lpstr>Språklig fordypning:</vt:lpstr>
      <vt:lpstr>Utdrag fra forventningsplakaten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Per-Øyvind Mølmen</dc:creator>
  <cp:lastModifiedBy>Elisabeth Dullum</cp:lastModifiedBy>
  <cp:revision>30</cp:revision>
  <dcterms:created xsi:type="dcterms:W3CDTF">2016-09-05T09:16:59Z</dcterms:created>
  <dcterms:modified xsi:type="dcterms:W3CDTF">2017-04-24T22:01:54Z</dcterms:modified>
</cp:coreProperties>
</file>